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036773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n panorámic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79683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y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72653651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 con descrip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es-ES"/>
              <a:t>Haga clic para modificar los estilos de texto del patrón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4341995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rjeta de nomb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91411885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1497299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lumna de imagen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47880476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5877753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6523072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683869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75106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0158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37850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95982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8670767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759830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s-ES"/>
              <a:t>Haga clic en el icono para agregar una imagen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079068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AF6D7B58-E707-4553-A3F4-069D017E1FB4}" type="datetimeFigureOut">
              <a:rPr lang="es-AR" smtClean="0"/>
              <a:t>1/5/2019</a:t>
            </a:fld>
            <a:endParaRPr lang="es-A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8AC4D3-9817-4417-A879-3BF9A9F4E0A2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0014962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1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BB6DC35-43FA-44E3-847C-1F7510FAA7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65772" y="99419"/>
            <a:ext cx="8825658" cy="3329581"/>
          </a:xfrm>
        </p:spPr>
        <p:txBody>
          <a:bodyPr/>
          <a:lstStyle/>
          <a:p>
            <a:r>
              <a:rPr lang="es-AR" sz="4400" b="1" dirty="0">
                <a:solidFill>
                  <a:srgbClr val="002060"/>
                </a:solidFill>
              </a:rPr>
              <a:t>Paso a paso armaremos un monitor de temperatura y humedad.</a:t>
            </a:r>
            <a:endParaRPr lang="es-AR" sz="44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793960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A817F53-6747-42AC-B156-03509A0278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720" y="369892"/>
            <a:ext cx="3508445" cy="491499"/>
          </a:xfrm>
        </p:spPr>
        <p:txBody>
          <a:bodyPr/>
          <a:lstStyle/>
          <a:p>
            <a:r>
              <a:rPr lang="es-AR" dirty="0"/>
              <a:t>Alimentar la Raspberry</a:t>
            </a: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0B8722D-C0E1-4ECC-AA09-4054C430DD0F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3835" y="861391"/>
            <a:ext cx="7904329" cy="562671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85560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C0F9D0-0836-49FF-B7E9-3F39B6EE7F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2719941" cy="726725"/>
          </a:xfrm>
        </p:spPr>
        <p:txBody>
          <a:bodyPr/>
          <a:lstStyle/>
          <a:p>
            <a:r>
              <a:rPr lang="es-AR" dirty="0">
                <a:solidFill>
                  <a:srgbClr val="002060"/>
                </a:solidFill>
              </a:rPr>
              <a:t>Software</a:t>
            </a:r>
            <a:br>
              <a:rPr lang="es-AR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EE4D2E-B5D7-45D2-B790-0F93EFFCFE5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1179443"/>
            <a:ext cx="8822566" cy="1551673"/>
          </a:xfrm>
        </p:spPr>
        <p:txBody>
          <a:bodyPr/>
          <a:lstStyle/>
          <a:p>
            <a:pPr lvl="0"/>
            <a:r>
              <a:rPr lang="es-AR" dirty="0"/>
              <a:t>Abrir el navegador web </a:t>
            </a:r>
          </a:p>
          <a:p>
            <a:pPr lvl="0"/>
            <a:r>
              <a:rPr lang="es-AR" dirty="0"/>
              <a:t>Una vez conectado todos los componentes correctamente y encendido nuestra Raspberry, abrimos el navegador e ingresamos la dirección </a:t>
            </a:r>
            <a:r>
              <a:rPr lang="es-AR" dirty="0" err="1"/>
              <a:t>ip</a:t>
            </a:r>
            <a:r>
              <a:rPr lang="es-AR" dirty="0"/>
              <a:t> de nuestra placa de la siguiente forma.</a:t>
            </a:r>
          </a:p>
          <a:p>
            <a:endParaRPr lang="es-AR" dirty="0"/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78AB1A24-ABD1-49B0-825B-836F0A59F54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89" t="25602" r="26631" b="69181"/>
          <a:stretch/>
        </p:blipFill>
        <p:spPr>
          <a:xfrm>
            <a:off x="265043" y="2759957"/>
            <a:ext cx="11701670" cy="726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523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34F28C5-C5E3-441B-B432-E260C0E261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40704" y="263876"/>
            <a:ext cx="7828653" cy="531256"/>
          </a:xfrm>
        </p:spPr>
        <p:txBody>
          <a:bodyPr/>
          <a:lstStyle/>
          <a:p>
            <a:r>
              <a:rPr lang="es-AR" dirty="0"/>
              <a:t>Al ingresar la dirección </a:t>
            </a:r>
            <a:r>
              <a:rPr lang="es-AR" dirty="0" err="1"/>
              <a:t>ip</a:t>
            </a:r>
            <a:r>
              <a:rPr lang="es-AR" dirty="0"/>
              <a:t> nos cargara la siguiente pagina.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CEDC9904-170D-408C-9B7B-32810F1148EA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6" b="5033"/>
          <a:stretch/>
        </p:blipFill>
        <p:spPr bwMode="auto">
          <a:xfrm>
            <a:off x="440704" y="791818"/>
            <a:ext cx="9975505" cy="547645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0649451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F5A57A4-6441-4AA6-BEDD-25946444D1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409" y="1175546"/>
            <a:ext cx="5284236" cy="4506908"/>
          </a:xfrm>
        </p:spPr>
        <p:txBody>
          <a:bodyPr/>
          <a:lstStyle/>
          <a:p>
            <a:pPr lvl="0"/>
            <a:r>
              <a:rPr lang="es-AR" dirty="0"/>
              <a:t>En esta página comenzaremos a armar y programar el esquema de nuestro sensor de Temperatura/Humedad.</a:t>
            </a:r>
          </a:p>
          <a:p>
            <a:pPr lvl="0"/>
            <a:r>
              <a:rPr lang="es-AR" dirty="0"/>
              <a:t>Para esto arrastramos los cuadros (</a:t>
            </a:r>
            <a:r>
              <a:rPr lang="es-AR" b="1" dirty="0"/>
              <a:t>Nodos</a:t>
            </a:r>
            <a:r>
              <a:rPr lang="es-AR" dirty="0"/>
              <a:t>) necesarios a la hoja cuadriculada llamada “Flow 1”, podemos hacerlo buscando el nodo en la barra a la izquierda o por su nombre en el buscador arriba de la misma.</a:t>
            </a:r>
          </a:p>
          <a:p>
            <a:pPr lvl="0"/>
            <a:r>
              <a:rPr lang="es-AR" dirty="0"/>
              <a:t>El primer nodo que debemos insertar es “</a:t>
            </a:r>
            <a:r>
              <a:rPr lang="es-AR" dirty="0" err="1"/>
              <a:t>inject</a:t>
            </a:r>
            <a:r>
              <a:rPr lang="es-AR" dirty="0"/>
              <a:t>”.</a:t>
            </a:r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52B2847-3FD1-487B-A471-ED6C51EAFE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29169" r="36522" b="22499"/>
          <a:stretch/>
        </p:blipFill>
        <p:spPr>
          <a:xfrm>
            <a:off x="5446645" y="1222220"/>
            <a:ext cx="6562058" cy="4506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584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AC9717-9D03-43D4-8000-2ECC44C4F5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48" y="330136"/>
            <a:ext cx="7285314" cy="1140856"/>
          </a:xfrm>
        </p:spPr>
        <p:txBody>
          <a:bodyPr>
            <a:normAutofit fontScale="92500"/>
          </a:bodyPr>
          <a:lstStyle/>
          <a:p>
            <a:r>
              <a:rPr lang="es-AR" dirty="0"/>
              <a:t>Nos quedara de la como se ve en la siguiente imagen.</a:t>
            </a:r>
          </a:p>
          <a:p>
            <a:r>
              <a:rPr lang="es-AR" dirty="0"/>
              <a:t>Ya insertado el primer nodo, agregamos los siguientes: “button”,”rpi-dht22”.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8A75E69B-F281-498F-B488-C2374DD998D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33809" r="36956" b="12059"/>
          <a:stretch/>
        </p:blipFill>
        <p:spPr>
          <a:xfrm>
            <a:off x="3697354" y="1250552"/>
            <a:ext cx="6785115" cy="527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2701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B27E3E2-9706-4894-B59E-5DE78F29CF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96" y="581926"/>
            <a:ext cx="8332236" cy="491499"/>
          </a:xfrm>
        </p:spPr>
        <p:txBody>
          <a:bodyPr/>
          <a:lstStyle/>
          <a:p>
            <a:r>
              <a:rPr lang="es-AR" dirty="0"/>
              <a:t>La pestaña “</a:t>
            </a:r>
            <a:r>
              <a:rPr lang="es-AR" dirty="0" err="1"/>
              <a:t>flow</a:t>
            </a:r>
            <a:r>
              <a:rPr lang="es-AR" dirty="0"/>
              <a:t> 1” nos debe quedar de la siguiente manera.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A57CB0-5265-4BD3-B5B9-ABD4F7B6F5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39802" r="36848" b="18439"/>
          <a:stretch/>
        </p:blipFill>
        <p:spPr>
          <a:xfrm>
            <a:off x="215418" y="1073425"/>
            <a:ext cx="7026169" cy="422744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A983920-1F67-46BD-9242-19CEABDCBC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690" t="38168" r="53168" b="46573"/>
          <a:stretch/>
        </p:blipFill>
        <p:spPr>
          <a:xfrm>
            <a:off x="7286218" y="1868557"/>
            <a:ext cx="4811250" cy="26371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02694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8D9096-1AE0-4B33-A7BF-4FCE792DD4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4200" y="383144"/>
            <a:ext cx="8478010" cy="730039"/>
          </a:xfrm>
        </p:spPr>
        <p:txBody>
          <a:bodyPr/>
          <a:lstStyle/>
          <a:p>
            <a:r>
              <a:rPr lang="es-AR" dirty="0"/>
              <a:t>Ahora añadimos el nodo “</a:t>
            </a:r>
            <a:r>
              <a:rPr lang="es-AR" dirty="0" err="1"/>
              <a:t>function</a:t>
            </a:r>
            <a:r>
              <a:rPr lang="es-AR" dirty="0"/>
              <a:t>” y conectaremos entre si los primeros 4 nodos.</a:t>
            </a:r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5729542-2A48-4EF1-96D2-875B6D9E8E6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52" t="31489" r="37010" b="28456"/>
          <a:stretch/>
        </p:blipFill>
        <p:spPr>
          <a:xfrm>
            <a:off x="414199" y="1113182"/>
            <a:ext cx="9341811" cy="5361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52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E535F8-ED12-452E-8A65-03A5CDC103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8667" y="343389"/>
            <a:ext cx="10055019" cy="1352889"/>
          </a:xfrm>
        </p:spPr>
        <p:txBody>
          <a:bodyPr/>
          <a:lstStyle/>
          <a:p>
            <a:r>
              <a:rPr lang="es-AR" dirty="0"/>
              <a:t>Para conectarlos simplemente hacemos </a:t>
            </a:r>
            <a:r>
              <a:rPr lang="es-AR" dirty="0" err="1"/>
              <a:t>click</a:t>
            </a:r>
            <a:r>
              <a:rPr lang="es-AR" dirty="0"/>
              <a:t> en el cuadrado pequeño a los lados de los nodos y los arrastramos hasta el cuadrado del nodo al que se quiere conectar, siempre conectando del lado derecho del nodo al izquierdo del siguiente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5A79F64-B0CC-4F2B-8E87-DAA64EC48B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56" t="31295" r="25326" b="28105"/>
          <a:stretch/>
        </p:blipFill>
        <p:spPr>
          <a:xfrm>
            <a:off x="649356" y="1696277"/>
            <a:ext cx="10116705" cy="4598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67611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615471F-ACBE-4291-B855-E54F847C94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0946" y="290379"/>
            <a:ext cx="9047853" cy="942073"/>
          </a:xfrm>
        </p:spPr>
        <p:txBody>
          <a:bodyPr/>
          <a:lstStyle/>
          <a:p>
            <a:pPr lvl="0"/>
            <a:r>
              <a:rPr lang="es-AR" dirty="0"/>
              <a:t>Ya conectados estos primeros añadimos los nodos restantes.</a:t>
            </a:r>
          </a:p>
          <a:p>
            <a:pPr lvl="0"/>
            <a:r>
              <a:rPr lang="es-AR" dirty="0"/>
              <a:t>Agregamos 2 nodos “</a:t>
            </a:r>
            <a:r>
              <a:rPr lang="es-AR" dirty="0" err="1"/>
              <a:t>change</a:t>
            </a:r>
            <a:r>
              <a:rPr lang="es-AR" dirty="0"/>
              <a:t>” y un nodo “</a:t>
            </a:r>
            <a:r>
              <a:rPr lang="es-AR" dirty="0" err="1"/>
              <a:t>debug</a:t>
            </a:r>
            <a:r>
              <a:rPr lang="es-AR" dirty="0"/>
              <a:t>”.</a:t>
            </a:r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3363409-0E77-43A1-B382-DEE02C1611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41928" r="36630" b="16119"/>
          <a:stretch/>
        </p:blipFill>
        <p:spPr>
          <a:xfrm>
            <a:off x="129345" y="1732721"/>
            <a:ext cx="5927993" cy="354373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7233D6C0-C13B-4AF1-8D44-C986901689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41735" r="36739" b="16700"/>
          <a:stretch/>
        </p:blipFill>
        <p:spPr>
          <a:xfrm>
            <a:off x="6096000" y="1732721"/>
            <a:ext cx="5966654" cy="3543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6483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A5181DC-A58C-443A-9B61-52B41BAC96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8425" y="343389"/>
            <a:ext cx="9723714" cy="875812"/>
          </a:xfrm>
        </p:spPr>
        <p:txBody>
          <a:bodyPr/>
          <a:lstStyle/>
          <a:p>
            <a:r>
              <a:rPr lang="es-AR" dirty="0"/>
              <a:t>Por último, agregamos 2 nodos “chart” y 2 “gauge”. Y conectamos estos nodos al esquema de la misma forma mencionada anteriormente.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40977F7-224C-4FB7-91E6-6E0BEF166DE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0" t="34581" r="37500" b="24432"/>
          <a:stretch/>
        </p:blipFill>
        <p:spPr>
          <a:xfrm>
            <a:off x="160717" y="1779105"/>
            <a:ext cx="5860994" cy="3402496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45A7AE8-97C8-425F-A2B4-7A4B6A831A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131" t="34002" r="37065" b="25930"/>
          <a:stretch/>
        </p:blipFill>
        <p:spPr>
          <a:xfrm>
            <a:off x="6170289" y="1779105"/>
            <a:ext cx="5860994" cy="3402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69289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7E15C6-92CD-487C-905B-985134D04E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3051246" cy="713473"/>
          </a:xfrm>
        </p:spPr>
        <p:txBody>
          <a:bodyPr/>
          <a:lstStyle/>
          <a:p>
            <a:r>
              <a:rPr lang="es-AR" dirty="0">
                <a:solidFill>
                  <a:srgbClr val="002060"/>
                </a:solidFill>
              </a:rPr>
              <a:t>Elementos:</a:t>
            </a:r>
            <a:br>
              <a:rPr lang="es-AR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0339CB8-F253-4E0D-88BD-0477CCF41E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938" y="1166191"/>
            <a:ext cx="5536027" cy="4989442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s-AR" dirty="0"/>
              <a:t>Fuente de alimentación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Memoria SD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Placa Raspberry PI 3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Sensor de Temperatura/Humedad DHT22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3 cables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Resistencia de 4.7 KOHM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 err="1"/>
              <a:t>Protoboard</a:t>
            </a:r>
            <a:endParaRPr lang="es-AR" dirty="0"/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Computadora</a:t>
            </a:r>
          </a:p>
          <a:p>
            <a:pPr marL="457200" indent="-457200">
              <a:buFont typeface="+mj-lt"/>
              <a:buAutoNum type="arabicPeriod"/>
            </a:pPr>
            <a:r>
              <a:rPr lang="es-AR" dirty="0"/>
              <a:t>Personas inquietas con ganas de aprender y hacer!</a:t>
            </a: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A7AD54F-1712-48B0-AE9A-7DF821B8DD49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7861" y="1166191"/>
            <a:ext cx="6944139" cy="52876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25000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D047F1B1-CCC5-4D04-81D6-86A83AE43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82" t="30063" r="27418" b="18868"/>
          <a:stretch/>
        </p:blipFill>
        <p:spPr>
          <a:xfrm>
            <a:off x="520271" y="542498"/>
            <a:ext cx="9530388" cy="5773003"/>
          </a:xfrm>
        </p:spPr>
      </p:pic>
    </p:spTree>
    <p:extLst>
      <p:ext uri="{BB962C8B-B14F-4D97-AF65-F5344CB8AC3E}">
        <p14:creationId xmlns:p14="http://schemas.microsoft.com/office/powerpoint/2010/main" val="10256366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333379B-A1C4-4761-BADE-3AEFF56801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6842" y="436153"/>
            <a:ext cx="9404723" cy="809551"/>
          </a:xfrm>
        </p:spPr>
        <p:txBody>
          <a:bodyPr/>
          <a:lstStyle/>
          <a:p>
            <a:r>
              <a:rPr lang="es-AR" dirty="0"/>
              <a:t>Ya armado el esquema nos vamos a la pestaña “</a:t>
            </a:r>
            <a:r>
              <a:rPr lang="es-AR" dirty="0" err="1"/>
              <a:t>Dashboard</a:t>
            </a:r>
            <a:r>
              <a:rPr lang="es-AR" dirty="0"/>
              <a:t>” en la parte superior derecha de la página.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29A75687-639D-4385-A0B6-C822FC735AD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4" t="36708" r="25218" b="18826"/>
          <a:stretch/>
        </p:blipFill>
        <p:spPr>
          <a:xfrm>
            <a:off x="526841" y="1245704"/>
            <a:ext cx="10532323" cy="517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80763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CF286A-D966-4F50-8A80-B333B3FA72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8947522" cy="584265"/>
          </a:xfrm>
        </p:spPr>
        <p:txBody>
          <a:bodyPr/>
          <a:lstStyle/>
          <a:p>
            <a:r>
              <a:rPr lang="es-AR" dirty="0"/>
              <a:t>Aquí creamos una tabla y dentro de esta tabla crearemos 3 grupos.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B5AEBD3-118D-4980-B956-C46EE1FEB51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13" t="34195" r="27500" b="12639"/>
          <a:stretch/>
        </p:blipFill>
        <p:spPr>
          <a:xfrm>
            <a:off x="646110" y="1036983"/>
            <a:ext cx="8947521" cy="5504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0597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44B3AC2-E0D0-4792-A66A-B1E049701E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452719"/>
            <a:ext cx="9404723" cy="739978"/>
          </a:xfrm>
        </p:spPr>
        <p:txBody>
          <a:bodyPr/>
          <a:lstStyle/>
          <a:p>
            <a:r>
              <a:rPr lang="es-AR" dirty="0"/>
              <a:t>Cambiaremos los nombres de nuestra tabla y grupos haciendo </a:t>
            </a:r>
            <a:r>
              <a:rPr lang="es-AR" dirty="0" err="1"/>
              <a:t>click</a:t>
            </a:r>
            <a:r>
              <a:rPr lang="es-AR" dirty="0"/>
              <a:t> en </a:t>
            </a:r>
            <a:r>
              <a:rPr lang="es-AR" dirty="0" err="1"/>
              <a:t>edit</a:t>
            </a:r>
            <a:r>
              <a:rPr lang="es-AR" dirty="0"/>
              <a:t> y modificándolos de la siguiente forma.</a:t>
            </a: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871A225-4981-48DD-B54D-5E402F1760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587" t="38642" r="25000" b="14379"/>
          <a:stretch/>
        </p:blipFill>
        <p:spPr>
          <a:xfrm>
            <a:off x="646109" y="1192697"/>
            <a:ext cx="10146303" cy="5212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58927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75E8DCC-BF84-4524-91D6-ACCD290159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462700"/>
            <a:ext cx="9404723" cy="769751"/>
          </a:xfrm>
        </p:spPr>
        <p:txBody>
          <a:bodyPr>
            <a:normAutofit/>
          </a:bodyPr>
          <a:lstStyle/>
          <a:p>
            <a:r>
              <a:rPr lang="es-AR" dirty="0"/>
              <a:t>Cambiamos el nombre “</a:t>
            </a:r>
            <a:r>
              <a:rPr lang="es-AR" dirty="0" err="1"/>
              <a:t>Tab</a:t>
            </a:r>
            <a:r>
              <a:rPr lang="es-AR" dirty="0"/>
              <a:t> 1” por “Temperatura/Humedad” y hacemos </a:t>
            </a:r>
            <a:r>
              <a:rPr lang="es-AR" dirty="0" err="1"/>
              <a:t>click</a:t>
            </a:r>
            <a:r>
              <a:rPr lang="es-AR" dirty="0"/>
              <a:t> en </a:t>
            </a:r>
            <a:r>
              <a:rPr lang="es-AR" dirty="0" err="1"/>
              <a:t>Update</a:t>
            </a:r>
            <a:r>
              <a:rPr lang="es-AR" dirty="0"/>
              <a:t>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110C019-F5AA-4AE8-A813-B1594B2A2A4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804" t="32069" r="37391" b="17472"/>
          <a:stretch/>
        </p:blipFill>
        <p:spPr>
          <a:xfrm>
            <a:off x="1576604" y="1232451"/>
            <a:ext cx="7543733" cy="5515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7100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7D252A-4B89-4B59-A876-378E70988A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8743053" cy="557760"/>
          </a:xfrm>
        </p:spPr>
        <p:txBody>
          <a:bodyPr/>
          <a:lstStyle/>
          <a:p>
            <a:r>
              <a:rPr lang="es-AR" dirty="0"/>
              <a:t>Cambiamos el nombre de los grupos de una forma similar.</a:t>
            </a:r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6C93A0D-3674-4D1E-83DB-493C4D4BBEF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5" t="30522" r="25000" b="19792"/>
          <a:stretch/>
        </p:blipFill>
        <p:spPr>
          <a:xfrm>
            <a:off x="646111" y="1120977"/>
            <a:ext cx="10183566" cy="5544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580273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972B05E-AD3B-4E92-868D-F2B1A1A73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8947522" cy="730039"/>
          </a:xfrm>
        </p:spPr>
        <p:txBody>
          <a:bodyPr/>
          <a:lstStyle/>
          <a:p>
            <a:r>
              <a:rPr lang="es-AR" dirty="0"/>
              <a:t>Esta vez cambiamos el nombre del grupo “</a:t>
            </a:r>
            <a:r>
              <a:rPr lang="es-AR" dirty="0" err="1"/>
              <a:t>Group</a:t>
            </a:r>
            <a:r>
              <a:rPr lang="es-AR" dirty="0"/>
              <a:t> 1” por “Botones” y hacemos </a:t>
            </a:r>
            <a:r>
              <a:rPr lang="es-AR" dirty="0" err="1"/>
              <a:t>click</a:t>
            </a:r>
            <a:r>
              <a:rPr lang="es-AR" dirty="0"/>
              <a:t> en </a:t>
            </a:r>
            <a:r>
              <a:rPr lang="es-AR" dirty="0" err="1"/>
              <a:t>Update</a:t>
            </a:r>
            <a:r>
              <a:rPr lang="es-AR" dirty="0"/>
              <a:t>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39EC313-66D3-41BD-85EE-48D64E9943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261" t="32842" r="36739" b="12445"/>
          <a:stretch/>
        </p:blipFill>
        <p:spPr>
          <a:xfrm>
            <a:off x="1533536" y="1182757"/>
            <a:ext cx="7172672" cy="55159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9606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E355937-4D5E-4BCF-BDF9-40A452993E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8947522" cy="1220369"/>
          </a:xfrm>
        </p:spPr>
        <p:txBody>
          <a:bodyPr/>
          <a:lstStyle/>
          <a:p>
            <a:pPr lvl="0"/>
            <a:r>
              <a:rPr lang="es-AR" dirty="0"/>
              <a:t>Hacemos lo mismo para el grupo 2 y el grupo 3 cambiando sus nombres por “Temperatura” y “Humedad”.</a:t>
            </a:r>
          </a:p>
          <a:p>
            <a:pPr lvl="0"/>
            <a:r>
              <a:rPr lang="es-AR" dirty="0"/>
              <a:t>Nos debe quedar de la siguiente forma:</a:t>
            </a:r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58D5861-203C-4FE9-A460-B4AB75BA50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152" t="39222" r="25666" b="31392"/>
          <a:stretch/>
        </p:blipFill>
        <p:spPr>
          <a:xfrm>
            <a:off x="3635715" y="1673087"/>
            <a:ext cx="2968314" cy="4386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78863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8F05416-58A9-44EF-BB55-715B47A552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452718"/>
            <a:ext cx="9404723" cy="1974574"/>
          </a:xfrm>
        </p:spPr>
        <p:txBody>
          <a:bodyPr/>
          <a:lstStyle/>
          <a:p>
            <a:r>
              <a:rPr lang="es-AR" dirty="0"/>
              <a:t>A continuación, vamos a configurar los nodos, para acceder a la configuración hacemos doble </a:t>
            </a:r>
            <a:r>
              <a:rPr lang="es-AR" dirty="0" err="1"/>
              <a:t>click</a:t>
            </a:r>
            <a:r>
              <a:rPr lang="es-AR" dirty="0"/>
              <a:t> sobre el nodo que queremos modificar.</a:t>
            </a:r>
          </a:p>
          <a:p>
            <a:r>
              <a:rPr lang="es-AR" dirty="0"/>
              <a:t>Empezamos con el nodo “</a:t>
            </a:r>
            <a:r>
              <a:rPr lang="es-AR" dirty="0" err="1"/>
              <a:t>inject</a:t>
            </a:r>
            <a:r>
              <a:rPr lang="es-AR" dirty="0"/>
              <a:t>” llamado </a:t>
            </a:r>
            <a:r>
              <a:rPr lang="es-AR" dirty="0" err="1"/>
              <a:t>timestamp</a:t>
            </a:r>
            <a:r>
              <a:rPr lang="es-AR" dirty="0"/>
              <a:t>. Entramos en la configuración y cambiamos lo siguiente.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CD8B2F-A333-492D-9419-9C0B1FCADAF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174" t="36024" r="49966" b="52109"/>
          <a:stretch/>
        </p:blipFill>
        <p:spPr>
          <a:xfrm>
            <a:off x="2102498" y="2570922"/>
            <a:ext cx="6491946" cy="2425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0798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4BC5897E-2923-404A-AFB2-0E61FE601B8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21822" r="24891" b="29265"/>
          <a:stretch/>
        </p:blipFill>
        <p:spPr>
          <a:xfrm>
            <a:off x="1239943" y="1229140"/>
            <a:ext cx="9712114" cy="5194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66575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8CD095-5EC6-4FCC-9750-3A1004D967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303" y="232986"/>
            <a:ext cx="6881124" cy="753230"/>
          </a:xfrm>
        </p:spPr>
        <p:txBody>
          <a:bodyPr/>
          <a:lstStyle/>
          <a:p>
            <a:r>
              <a:rPr lang="es-AR" dirty="0">
                <a:solidFill>
                  <a:srgbClr val="002060"/>
                </a:solidFill>
              </a:rPr>
              <a:t>Conexiones de hardware</a:t>
            </a:r>
            <a:br>
              <a:rPr lang="es-AR" dirty="0"/>
            </a:br>
            <a:endParaRPr lang="es-AR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A1DFAB7-D7D8-4589-B78B-C4B4BBCA97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8303" y="986216"/>
            <a:ext cx="4992688" cy="451743"/>
          </a:xfrm>
        </p:spPr>
        <p:txBody>
          <a:bodyPr/>
          <a:lstStyle/>
          <a:p>
            <a:r>
              <a:rPr lang="es-AR" dirty="0"/>
              <a:t>Colocar el sensor en la </a:t>
            </a:r>
            <a:r>
              <a:rPr lang="es-AR" dirty="0" err="1"/>
              <a:t>protoboard</a:t>
            </a:r>
            <a:endParaRPr lang="es-AR" dirty="0"/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8EDB5756-F85D-4A5B-97D2-66C0D9436554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6954" y="1437959"/>
            <a:ext cx="7658091" cy="5187055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968754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EBFC22CD-DE0A-4F8C-A99C-7AE746E374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23949" r="24783" b="11286"/>
          <a:stretch/>
        </p:blipFill>
        <p:spPr>
          <a:xfrm>
            <a:off x="1828800" y="413152"/>
            <a:ext cx="8534400" cy="6031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36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D7D269B-34DB-4C93-A5C3-E3ACA5ED9B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9678313" cy="1616764"/>
          </a:xfrm>
        </p:spPr>
        <p:txBody>
          <a:bodyPr/>
          <a:lstStyle/>
          <a:p>
            <a:r>
              <a:rPr lang="es-AR" dirty="0"/>
              <a:t>Debemos recordar siempre al finalizar los cambios hacer </a:t>
            </a:r>
            <a:r>
              <a:rPr lang="es-AR" dirty="0" err="1"/>
              <a:t>click</a:t>
            </a:r>
            <a:r>
              <a:rPr lang="es-AR" dirty="0"/>
              <a:t> en Done para aplicarlos.</a:t>
            </a:r>
          </a:p>
          <a:p>
            <a:r>
              <a:rPr lang="es-AR" dirty="0"/>
              <a:t>Podemos notar que luego de aplicar los cambios nuestro nodo “Leer Datos” fue asignado al grupo “botones”.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65B34ED-19D4-4445-B5D9-0C6E3E7706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22" t="40382" r="25108" b="18246"/>
          <a:stretch/>
        </p:blipFill>
        <p:spPr>
          <a:xfrm>
            <a:off x="1316968" y="2069482"/>
            <a:ext cx="9558063" cy="4370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5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866925-7DA4-4481-A3BA-7910DCB694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9519287" cy="755374"/>
          </a:xfrm>
        </p:spPr>
        <p:txBody>
          <a:bodyPr/>
          <a:lstStyle/>
          <a:p>
            <a:r>
              <a:rPr lang="es-AR" dirty="0"/>
              <a:t>Configuramos el nodo siguiente asignando el pin de nuestra placa utilizado por el sensor de temperatura.</a:t>
            </a:r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1428E39-E094-4AA3-B0B8-27813F60F71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087" t="35549" r="54565" b="50000"/>
          <a:stretch/>
        </p:blipFill>
        <p:spPr>
          <a:xfrm>
            <a:off x="646111" y="1311965"/>
            <a:ext cx="6801611" cy="3851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9880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066BF8C-84F9-4C5F-898C-9B3DC3CFB18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787" t="38946" r="24990" b="13603"/>
          <a:stretch/>
        </p:blipFill>
        <p:spPr>
          <a:xfrm>
            <a:off x="1108939" y="1179442"/>
            <a:ext cx="9974121" cy="5194853"/>
          </a:xfrm>
        </p:spPr>
      </p:pic>
    </p:spTree>
    <p:extLst>
      <p:ext uri="{BB962C8B-B14F-4D97-AF65-F5344CB8AC3E}">
        <p14:creationId xmlns:p14="http://schemas.microsoft.com/office/powerpoint/2010/main" val="14968343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B4577AF-A433-45B0-A364-DC1A3DC67C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57" t="32771" r="24986" b="18796"/>
          <a:stretch/>
        </p:blipFill>
        <p:spPr>
          <a:xfrm>
            <a:off x="1139686" y="1205949"/>
            <a:ext cx="9912627" cy="5175164"/>
          </a:xfrm>
        </p:spPr>
      </p:pic>
    </p:spTree>
    <p:extLst>
      <p:ext uri="{BB962C8B-B14F-4D97-AF65-F5344CB8AC3E}">
        <p14:creationId xmlns:p14="http://schemas.microsoft.com/office/powerpoint/2010/main" val="20747668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2053B-DAC6-43EB-A283-42DD23330F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9404722" cy="4300329"/>
          </a:xfrm>
        </p:spPr>
        <p:txBody>
          <a:bodyPr/>
          <a:lstStyle/>
          <a:p>
            <a:pPr lvl="0"/>
            <a:r>
              <a:rPr lang="es-AR" dirty="0"/>
              <a:t>Pasamos a configurar el nodo siguiente “</a:t>
            </a:r>
            <a:r>
              <a:rPr lang="es-AR" dirty="0" err="1"/>
              <a:t>function</a:t>
            </a:r>
            <a:r>
              <a:rPr lang="es-AR" dirty="0"/>
              <a:t>”, en el cual tendremos que escribir algunas líneas de código.</a:t>
            </a:r>
          </a:p>
          <a:p>
            <a:pPr lvl="0"/>
            <a:r>
              <a:rPr lang="es-AR" dirty="0"/>
              <a:t>Debemos asegurarnos de que el texto de la línea de código este escrito igual que en la imagen.</a:t>
            </a:r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DADCEE4-B6DF-4E24-85F1-07ABC74A6A7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63" t="52657" r="59566" b="44040"/>
          <a:stretch/>
        </p:blipFill>
        <p:spPr>
          <a:xfrm>
            <a:off x="9465298" y="1563757"/>
            <a:ext cx="1944823" cy="808382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A73397DC-596F-4072-A0E2-BE645BE5BC8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34" t="33606" r="24909" b="20005"/>
          <a:stretch/>
        </p:blipFill>
        <p:spPr>
          <a:xfrm>
            <a:off x="646111" y="2160105"/>
            <a:ext cx="8656981" cy="44394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2152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E587C31-FE16-467E-9BDC-774CE6BCE0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452718"/>
            <a:ext cx="9404723" cy="1177299"/>
          </a:xfrm>
        </p:spPr>
        <p:txBody>
          <a:bodyPr/>
          <a:lstStyle/>
          <a:p>
            <a:pPr lvl="0"/>
            <a:r>
              <a:rPr lang="es-AR" dirty="0"/>
              <a:t> Después de aplicar estos cambios pasamos a configurar los nodos “</a:t>
            </a:r>
            <a:r>
              <a:rPr lang="es-AR" dirty="0" err="1"/>
              <a:t>change</a:t>
            </a:r>
            <a:r>
              <a:rPr lang="es-AR" dirty="0"/>
              <a:t>”.</a:t>
            </a:r>
          </a:p>
          <a:p>
            <a:pPr lvl="0"/>
            <a:r>
              <a:rPr lang="es-AR" dirty="0"/>
              <a:t>El primero de estos lo nombraremos Temperatura</a:t>
            </a:r>
          </a:p>
          <a:p>
            <a:endParaRPr lang="es-AR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95906AB7-04A8-4826-9C22-86BC727CA7E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863" t="51637" r="49327" b="37627"/>
          <a:stretch/>
        </p:blipFill>
        <p:spPr>
          <a:xfrm>
            <a:off x="9946175" y="1192695"/>
            <a:ext cx="1838992" cy="1630017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A8099AC-9AF9-454D-A2EE-FF71805542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696" t="34195" r="24891" b="17279"/>
          <a:stretch/>
        </p:blipFill>
        <p:spPr>
          <a:xfrm>
            <a:off x="646109" y="1859786"/>
            <a:ext cx="9081809" cy="4819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6827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46452EF-88CB-4A21-A5FF-4D2581ABDC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8782810" cy="610769"/>
          </a:xfrm>
        </p:spPr>
        <p:txBody>
          <a:bodyPr/>
          <a:lstStyle/>
          <a:p>
            <a:r>
              <a:rPr lang="es-AR" dirty="0"/>
              <a:t>También debemos cambiar el tipo de dato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BC8CB37-62BB-4281-B530-62F12E8AD6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28202" r="16739" b="10319"/>
          <a:stretch/>
        </p:blipFill>
        <p:spPr>
          <a:xfrm>
            <a:off x="646111" y="1275522"/>
            <a:ext cx="9859290" cy="503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3461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4363CA-B030-46E8-B6F7-E648281459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8946541" cy="4195481"/>
          </a:xfrm>
        </p:spPr>
        <p:txBody>
          <a:bodyPr/>
          <a:lstStyle/>
          <a:p>
            <a:r>
              <a:rPr lang="es-AR" dirty="0"/>
              <a:t>Completamos este recuadro con lo siguiente y aplicamos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9994E65E-B554-4A2B-85B3-C5B7380AC52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5" t="27622" r="53696" b="8192"/>
          <a:stretch/>
        </p:blipFill>
        <p:spPr>
          <a:xfrm>
            <a:off x="1921564" y="980661"/>
            <a:ext cx="4837045" cy="565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7083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A978B7C-3EBC-4D19-B18A-1EFBB70E48E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8946541" cy="4195481"/>
          </a:xfrm>
        </p:spPr>
        <p:txBody>
          <a:bodyPr/>
          <a:lstStyle/>
          <a:p>
            <a:r>
              <a:rPr lang="es-AR" dirty="0"/>
              <a:t>Hacemos lo mismo para el segundo nodo “Change”, con diferencia de que a este lo nombraremos “Humedad”.</a:t>
            </a:r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4A60C67-8AF3-40DC-BB42-C6B9B3CDF69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0" t="58361" r="49239" b="27526"/>
          <a:stretch/>
        </p:blipFill>
        <p:spPr>
          <a:xfrm>
            <a:off x="8587408" y="119269"/>
            <a:ext cx="1616765" cy="14050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60AEEE3-8744-4327-BBBB-0DAA688DD5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43" t="27078" r="17174" b="10705"/>
          <a:stretch/>
        </p:blipFill>
        <p:spPr>
          <a:xfrm>
            <a:off x="118875" y="1656837"/>
            <a:ext cx="8203096" cy="426473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6CA008A4-6AB3-4D2B-9F72-23FE88489B8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92" t="24122" r="36847" b="24171"/>
          <a:stretch/>
        </p:blipFill>
        <p:spPr>
          <a:xfrm>
            <a:off x="8360498" y="1857765"/>
            <a:ext cx="3712627" cy="3819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9585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1BEBD7-9713-4D0E-B613-BBD69D0792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964" y="316883"/>
            <a:ext cx="3256653" cy="478247"/>
          </a:xfrm>
        </p:spPr>
        <p:txBody>
          <a:bodyPr/>
          <a:lstStyle/>
          <a:p>
            <a:r>
              <a:rPr lang="es-AR" dirty="0"/>
              <a:t>Colocar la resistencia</a:t>
            </a: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49E4BCB-5AF9-4B0E-A6E1-8024FB5804B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8922" y="795130"/>
            <a:ext cx="8574156" cy="58972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5611692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A9A9C1-8BA6-4291-BA08-E3E4EA8EA3C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2859" y="452718"/>
            <a:ext cx="9519766" cy="2480213"/>
          </a:xfrm>
        </p:spPr>
        <p:txBody>
          <a:bodyPr/>
          <a:lstStyle/>
          <a:p>
            <a:pPr lvl="0"/>
            <a:r>
              <a:rPr lang="es-AR" dirty="0"/>
              <a:t>Después de aplicar los cambios anteriores correctamente seguimos con los nodos “Chart”</a:t>
            </a:r>
          </a:p>
          <a:p>
            <a:pPr lvl="0"/>
            <a:r>
              <a:rPr lang="es-AR" dirty="0"/>
              <a:t>Estos nodos junto con los nodos “Gauge” son quienes nos mostraran de forma visual los datos recolectados por el sensor en forma de gráficos.</a:t>
            </a:r>
          </a:p>
          <a:p>
            <a:r>
              <a:rPr lang="es-AR" dirty="0"/>
              <a:t>Empezamos por el primero en la sección de Temperatura, a estos nodos los nombraremos “Histórico”.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D43B0C2-A7E4-4E79-B6B2-9FA869DC6D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42" t="31294" r="32932" b="17473"/>
          <a:stretch/>
        </p:blipFill>
        <p:spPr>
          <a:xfrm>
            <a:off x="1033669" y="2690190"/>
            <a:ext cx="6374296" cy="3988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8103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18C2250-DA31-409A-9E8B-0754F8B52B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1" y="452718"/>
            <a:ext cx="9201235" cy="755373"/>
          </a:xfrm>
        </p:spPr>
        <p:txBody>
          <a:bodyPr/>
          <a:lstStyle/>
          <a:p>
            <a:r>
              <a:rPr lang="es-AR" dirty="0"/>
              <a:t>Asignamos este nodo al grupo Temperatura de nuestra tabla y le cambiamos el nombre.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700BF52-B936-4CCE-90E9-BCCB3317672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70" t="22402" r="16848" b="13606"/>
          <a:stretch/>
        </p:blipFill>
        <p:spPr>
          <a:xfrm>
            <a:off x="646111" y="1338470"/>
            <a:ext cx="9475398" cy="506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917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26576896-1039-462B-8557-F203BC3DDD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18" t="27684" r="16931" b="11513"/>
          <a:stretch/>
        </p:blipFill>
        <p:spPr>
          <a:xfrm>
            <a:off x="662608" y="1311965"/>
            <a:ext cx="9846365" cy="4997614"/>
          </a:xfrm>
        </p:spPr>
      </p:pic>
    </p:spTree>
    <p:extLst>
      <p:ext uri="{BB962C8B-B14F-4D97-AF65-F5344CB8AC3E}">
        <p14:creationId xmlns:p14="http://schemas.microsoft.com/office/powerpoint/2010/main" val="3198105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EE022C2-F82B-463C-8F21-CA9B580052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452718"/>
            <a:ext cx="9404723" cy="1101987"/>
          </a:xfrm>
        </p:spPr>
        <p:txBody>
          <a:bodyPr/>
          <a:lstStyle/>
          <a:p>
            <a:r>
              <a:rPr lang="es-AR" dirty="0"/>
              <a:t>Pasamos al segundo nodo “Chart” en la sección Humedad el cual también nombraremos “Histórico” y lo ubicaremos en el grupo humedad de la tabla.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CE37085-B4AB-4FA3-B98E-F175689DEFF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9" t="26849" r="32282" b="21532"/>
          <a:stretch/>
        </p:blipFill>
        <p:spPr>
          <a:xfrm>
            <a:off x="222041" y="1564644"/>
            <a:ext cx="7331699" cy="499378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22E70113-1BF5-4283-A699-55173344394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6873" r="55761" b="15321"/>
          <a:stretch/>
        </p:blipFill>
        <p:spPr>
          <a:xfrm>
            <a:off x="7712140" y="1554705"/>
            <a:ext cx="4392528" cy="499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5943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F064E9EB-0779-4C3A-87FA-C190FEBD0D1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435" t="24142" r="16739" b="18631"/>
          <a:stretch/>
        </p:blipFill>
        <p:spPr>
          <a:xfrm>
            <a:off x="404191" y="1179444"/>
            <a:ext cx="11383618" cy="5399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68910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9E7EA42E-89FB-4EA1-95F1-2BB1B2420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85" t="26889" r="17334" b="22407"/>
          <a:stretch/>
        </p:blipFill>
        <p:spPr>
          <a:xfrm>
            <a:off x="316848" y="1232452"/>
            <a:ext cx="11558304" cy="4890053"/>
          </a:xfrm>
        </p:spPr>
      </p:pic>
    </p:spTree>
    <p:extLst>
      <p:ext uri="{BB962C8B-B14F-4D97-AF65-F5344CB8AC3E}">
        <p14:creationId xmlns:p14="http://schemas.microsoft.com/office/powerpoint/2010/main" val="1751958612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A234189-8588-4BE3-9F4B-DFB2327369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3180" y="291591"/>
            <a:ext cx="9904079" cy="1789042"/>
          </a:xfrm>
        </p:spPr>
        <p:txBody>
          <a:bodyPr/>
          <a:lstStyle/>
          <a:p>
            <a:r>
              <a:rPr lang="es-AR" dirty="0"/>
              <a:t>Después de los cambios a este ultimo nodo pasamos a configurar los nodos “Gauge”. Estos nodos nos mostraran la temperatura y humedad actual medida por el sensor, por esto los nombraremos “Actual”.</a:t>
            </a:r>
          </a:p>
          <a:p>
            <a:r>
              <a:rPr lang="es-AR" dirty="0"/>
              <a:t>Arrancamos por la sección Temperatura, asignando el nodo al grupo temperatura y cambiando su nombre.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D54E2F5-DDFF-4FA2-9DDA-81D695EE9AC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10" t="55075" r="37173" b="18825"/>
          <a:stretch/>
        </p:blipFill>
        <p:spPr>
          <a:xfrm>
            <a:off x="453013" y="2140226"/>
            <a:ext cx="6016139" cy="436654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05DF7A5A-232C-49B8-93A2-F7114CE00D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22" t="30135" r="55522" b="12446"/>
          <a:stretch/>
        </p:blipFill>
        <p:spPr>
          <a:xfrm>
            <a:off x="6755035" y="2140226"/>
            <a:ext cx="3939469" cy="44073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33344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32311085-BFA6-498E-A3E4-044853F791C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00" t="24335" r="16739" b="15539"/>
          <a:stretch/>
        </p:blipFill>
        <p:spPr>
          <a:xfrm>
            <a:off x="546652" y="1164302"/>
            <a:ext cx="11098696" cy="5496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38731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67E562A-BDA9-4395-A708-EA12073967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452718"/>
            <a:ext cx="9404723" cy="755374"/>
          </a:xfrm>
        </p:spPr>
        <p:txBody>
          <a:bodyPr/>
          <a:lstStyle/>
          <a:p>
            <a:r>
              <a:rPr lang="es-AR" dirty="0"/>
              <a:t>También debemos definir las unidades en las que se nos mostrará la temperatura en el gráfico y el rango en el que aparecerá.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15BF8A8-5AAD-4CAC-B550-F5C343D8089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17" t="24915" r="17562" b="13605"/>
          <a:stretch/>
        </p:blipFill>
        <p:spPr>
          <a:xfrm>
            <a:off x="1018794" y="1388165"/>
            <a:ext cx="10154412" cy="5221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23280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01651E58-E3E2-4E89-85F7-D05A90B66A6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23755" r="16956" b="14572"/>
          <a:stretch/>
        </p:blipFill>
        <p:spPr>
          <a:xfrm>
            <a:off x="761999" y="1196007"/>
            <a:ext cx="10668001" cy="548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35788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D14605C1-EDAD-4172-AEE5-06E086617E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0460" y="369893"/>
            <a:ext cx="9895992" cy="557760"/>
          </a:xfrm>
        </p:spPr>
        <p:txBody>
          <a:bodyPr/>
          <a:lstStyle/>
          <a:p>
            <a:r>
              <a:rPr lang="es-AR" dirty="0"/>
              <a:t>Colocar los cables que conectan con los pines del sensor en la </a:t>
            </a:r>
            <a:r>
              <a:rPr lang="es-AR" dirty="0" err="1"/>
              <a:t>protoboard</a:t>
            </a:r>
            <a:endParaRPr lang="es-AR" dirty="0"/>
          </a:p>
          <a:p>
            <a:pPr marL="0" indent="0">
              <a:buNone/>
            </a:pPr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BFCD9B4-5717-47DC-8616-F570C980F85A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7251" y="927653"/>
            <a:ext cx="7217498" cy="481053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599595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919C86A-7334-4ACF-A03D-927B372430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452718"/>
            <a:ext cx="9730341" cy="1164047"/>
          </a:xfrm>
        </p:spPr>
        <p:txBody>
          <a:bodyPr>
            <a:normAutofit/>
          </a:bodyPr>
          <a:lstStyle/>
          <a:p>
            <a:r>
              <a:rPr lang="es-AR" dirty="0"/>
              <a:t>Aplicamos los cambios y pasamos al nodo de la sección Humedad.</a:t>
            </a:r>
          </a:p>
          <a:p>
            <a:r>
              <a:rPr lang="es-AR" dirty="0"/>
              <a:t>Este nodo también lo nombraremos “Actual” y lo ubicaremos en el grupo “Humedad” de la tabla.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76F19CC-CD04-4C82-BD31-FC82F29F528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174" t="62228" r="38152" b="24239"/>
          <a:stretch/>
        </p:blipFill>
        <p:spPr>
          <a:xfrm>
            <a:off x="8989949" y="1326367"/>
            <a:ext cx="3009894" cy="1164047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86E630CD-62C6-4085-A728-D91390464BB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57" t="21817" r="16759" b="17492"/>
          <a:stretch/>
        </p:blipFill>
        <p:spPr>
          <a:xfrm>
            <a:off x="245362" y="1775696"/>
            <a:ext cx="8744587" cy="462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169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4319B36-0153-4790-A2AA-6B1C84C07C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452718"/>
            <a:ext cx="9404723" cy="887895"/>
          </a:xfrm>
        </p:spPr>
        <p:txBody>
          <a:bodyPr/>
          <a:lstStyle/>
          <a:p>
            <a:r>
              <a:rPr lang="es-AR" dirty="0"/>
              <a:t>Aquí también deberemos definir las unidades del grafico y el rango en el que aparecerá. En este caso nuestra unidad es un porcentaje “%”.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8B96DC1-DADD-449C-96BE-F2BDD7DA8C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6" t="22402" r="17562" b="20372"/>
          <a:stretch/>
        </p:blipFill>
        <p:spPr>
          <a:xfrm>
            <a:off x="646109" y="1340613"/>
            <a:ext cx="10564435" cy="5064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7025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F2447EB7-0A4D-48A4-BC4C-872680DD1D5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7" t="30222" r="16851" b="17334"/>
          <a:stretch/>
        </p:blipFill>
        <p:spPr>
          <a:xfrm>
            <a:off x="430331" y="1232451"/>
            <a:ext cx="11331338" cy="4943062"/>
          </a:xfrm>
        </p:spPr>
      </p:pic>
    </p:spTree>
    <p:extLst>
      <p:ext uri="{BB962C8B-B14F-4D97-AF65-F5344CB8AC3E}">
        <p14:creationId xmlns:p14="http://schemas.microsoft.com/office/powerpoint/2010/main" val="128754238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B9ED745-1BA6-41C4-98D9-AD55DCA0AC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0" y="452718"/>
            <a:ext cx="9404723" cy="821635"/>
          </a:xfrm>
        </p:spPr>
        <p:txBody>
          <a:bodyPr/>
          <a:lstStyle/>
          <a:p>
            <a:r>
              <a:rPr lang="es-AR" dirty="0"/>
              <a:t>Una vez modificado y aplicados estos últimos cambios nuestra tabla y esquema nos debería quedar de esta manera.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3B60F5A-5E6C-4206-93B8-6F8B962ECAD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869" t="20468" r="17562" b="20179"/>
          <a:stretch/>
        </p:blipFill>
        <p:spPr>
          <a:xfrm>
            <a:off x="646110" y="1274352"/>
            <a:ext cx="10485716" cy="52563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85176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6D02F0D-FF94-4BBA-80BF-A99A87DA81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6834" y="185529"/>
            <a:ext cx="10062704" cy="5221357"/>
          </a:xfrm>
        </p:spPr>
        <p:txBody>
          <a:bodyPr>
            <a:normAutofit/>
          </a:bodyPr>
          <a:lstStyle/>
          <a:p>
            <a:r>
              <a:rPr lang="es-AR" dirty="0"/>
              <a:t>Ya finalizando tenemos que cargar nuestro programa en la placa, para eso debemos hacer </a:t>
            </a:r>
            <a:r>
              <a:rPr lang="es-AR" dirty="0" err="1"/>
              <a:t>click</a:t>
            </a:r>
            <a:r>
              <a:rPr lang="es-AR" dirty="0"/>
              <a:t> en el botón “</a:t>
            </a:r>
            <a:r>
              <a:rPr lang="es-AR" dirty="0" err="1"/>
              <a:t>Deploy</a:t>
            </a:r>
            <a:r>
              <a:rPr lang="es-AR" dirty="0"/>
              <a:t>”.</a:t>
            </a:r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Ya cargado nuestro programa nos queda verlo en funcionamiento, para eso debemos estar ubicados en la pestaña “</a:t>
            </a:r>
            <a:r>
              <a:rPr lang="es-AR" dirty="0" err="1"/>
              <a:t>Dashboard</a:t>
            </a:r>
            <a:r>
              <a:rPr lang="es-AR" dirty="0"/>
              <a:t>” a nuestra derecha y hacer </a:t>
            </a:r>
            <a:r>
              <a:rPr lang="es-AR" dirty="0" err="1"/>
              <a:t>click</a:t>
            </a:r>
            <a:r>
              <a:rPr lang="es-AR" dirty="0"/>
              <a:t> en el siguiente botón.</a:t>
            </a:r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endParaRPr lang="es-AR" dirty="0"/>
          </a:p>
          <a:p>
            <a:r>
              <a:rPr lang="es-AR" dirty="0"/>
              <a:t>Se nos abrirá una nueva pestaña en nuestro navegador con la página de nuestro sensor de Temperatura y Humedad, viéndose de esta forma: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A29390F6-13EB-4EE3-9987-73B25D76B81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2" t="35548" r="17391" b="59232"/>
          <a:stretch/>
        </p:blipFill>
        <p:spPr>
          <a:xfrm>
            <a:off x="516833" y="940903"/>
            <a:ext cx="9766853" cy="516835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E948D71-1FD7-457A-B858-2E16CAB630F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65" t="27235" r="16739" b="63485"/>
          <a:stretch/>
        </p:blipFill>
        <p:spPr>
          <a:xfrm>
            <a:off x="516832" y="2792895"/>
            <a:ext cx="4885007" cy="1573695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4D18A4-D9CE-4771-A12A-75C43E5E976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31" t="33809" r="16956" b="55945"/>
          <a:stretch/>
        </p:blipFill>
        <p:spPr>
          <a:xfrm>
            <a:off x="6096000" y="2792895"/>
            <a:ext cx="4483538" cy="1573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33974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631CC0B2-5976-45E3-8599-62DED6B698D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23" t="25614" r="16935" b="16600"/>
          <a:stretch/>
        </p:blipFill>
        <p:spPr>
          <a:xfrm>
            <a:off x="0" y="-1"/>
            <a:ext cx="12213427" cy="6858001"/>
          </a:xfrm>
        </p:spPr>
      </p:pic>
    </p:spTree>
    <p:extLst>
      <p:ext uri="{BB962C8B-B14F-4D97-AF65-F5344CB8AC3E}">
        <p14:creationId xmlns:p14="http://schemas.microsoft.com/office/powerpoint/2010/main" val="33863589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AD60790B-F4E0-473E-88DE-0733F53C0AA7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713" y="1198777"/>
            <a:ext cx="5361235" cy="422762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8C29B17-A614-417C-906B-222BCF5FD6DC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4052" y="1198777"/>
            <a:ext cx="5361235" cy="4233336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979010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479E5439-3999-43BA-9FD6-489C992885B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4443" y="290379"/>
            <a:ext cx="7258810" cy="464995"/>
          </a:xfrm>
        </p:spPr>
        <p:txBody>
          <a:bodyPr/>
          <a:lstStyle/>
          <a:p>
            <a:r>
              <a:rPr lang="es-AR" dirty="0"/>
              <a:t>Conectar el cable rojo al PIN 1 (3,3 V) de la Raspberry</a:t>
            </a:r>
          </a:p>
          <a:p>
            <a:endParaRPr lang="es-AR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3A75908-736D-4B7F-AE19-A34A34809416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063" y="755374"/>
            <a:ext cx="8015874" cy="5812247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53439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2AFE436-D52D-489C-AB25-272D626D04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7695" y="303632"/>
            <a:ext cx="7961175" cy="518004"/>
          </a:xfrm>
        </p:spPr>
        <p:txBody>
          <a:bodyPr/>
          <a:lstStyle/>
          <a:p>
            <a:r>
              <a:rPr lang="es-AR" dirty="0"/>
              <a:t>Conectar el cable amarillo al PIN 22 (Datos) de la Raspberry</a:t>
            </a: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1DEF8AB-757E-4A70-9F5C-B29FDFD9D14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8992" y="821636"/>
            <a:ext cx="7774015" cy="5732732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551209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94F82-D858-4580-B35E-7D374C2C2F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7938" y="343389"/>
            <a:ext cx="7775645" cy="518004"/>
          </a:xfrm>
        </p:spPr>
        <p:txBody>
          <a:bodyPr/>
          <a:lstStyle/>
          <a:p>
            <a:r>
              <a:rPr lang="es-AR" dirty="0"/>
              <a:t>Conectar el cable negro al PIN 6 (Tierra) de la Raspberry</a:t>
            </a:r>
          </a:p>
          <a:p>
            <a:endParaRPr lang="es-AR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22BC1CD-070D-42D0-A577-E5379ADF880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9480" y="861393"/>
            <a:ext cx="8133039" cy="5653218"/>
          </a:xfrm>
          <a:prstGeom prst="rect">
            <a:avLst/>
          </a:prstGeom>
          <a:solidFill>
            <a:srgbClr val="FFFFFF"/>
          </a:solidFill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2030708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125</TotalTime>
  <Words>1005</Words>
  <Application>Microsoft Office PowerPoint</Application>
  <PresentationFormat>Panorámica</PresentationFormat>
  <Paragraphs>75</Paragraphs>
  <Slides>55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55</vt:i4>
      </vt:variant>
    </vt:vector>
  </HeadingPairs>
  <TitlesOfParts>
    <vt:vector size="59" baseType="lpstr">
      <vt:lpstr>Arial</vt:lpstr>
      <vt:lpstr>Century Gothic</vt:lpstr>
      <vt:lpstr>Wingdings 3</vt:lpstr>
      <vt:lpstr>Ion</vt:lpstr>
      <vt:lpstr>Paso a paso armaremos un monitor de temperatura y humedad.</vt:lpstr>
      <vt:lpstr>Elementos: </vt:lpstr>
      <vt:lpstr>Conexiones de hardware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Software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Paso a paso armaremos un monitor de temperatura y humedad.</dc:title>
  <dc:creator>USUARIO</dc:creator>
  <cp:lastModifiedBy>USUARIO</cp:lastModifiedBy>
  <cp:revision>14</cp:revision>
  <dcterms:created xsi:type="dcterms:W3CDTF">2019-05-01T20:05:07Z</dcterms:created>
  <dcterms:modified xsi:type="dcterms:W3CDTF">2019-05-01T22:10:09Z</dcterms:modified>
</cp:coreProperties>
</file>